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3" r:id="rId3"/>
    <p:sldId id="267" r:id="rId4"/>
    <p:sldId id="266" r:id="rId5"/>
    <p:sldId id="270" r:id="rId6"/>
    <p:sldId id="271" r:id="rId7"/>
    <p:sldId id="272" r:id="rId8"/>
    <p:sldId id="274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9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E3B-4C0C-428C-8567-D17AE744C796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1519-B297-4A59-B861-23F28AB49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908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E3B-4C0C-428C-8567-D17AE744C796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1519-B297-4A59-B861-23F28AB49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44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E3B-4C0C-428C-8567-D17AE744C796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1519-B297-4A59-B861-23F28AB49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0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E3B-4C0C-428C-8567-D17AE744C796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1519-B297-4A59-B861-23F28AB49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14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E3B-4C0C-428C-8567-D17AE744C796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1519-B297-4A59-B861-23F28AB49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30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E3B-4C0C-428C-8567-D17AE744C796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1519-B297-4A59-B861-23F28AB49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06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E3B-4C0C-428C-8567-D17AE744C796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1519-B297-4A59-B861-23F28AB49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12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E3B-4C0C-428C-8567-D17AE744C796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1519-B297-4A59-B861-23F28AB49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63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E3B-4C0C-428C-8567-D17AE744C796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1519-B297-4A59-B861-23F28AB49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05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E3B-4C0C-428C-8567-D17AE744C796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1519-B297-4A59-B861-23F28AB49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468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BE3B-4C0C-428C-8567-D17AE744C796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1519-B297-4A59-B861-23F28AB49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92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BE3B-4C0C-428C-8567-D17AE744C796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1519-B297-4A59-B861-23F28AB49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3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84" y="0"/>
            <a:ext cx="12194384" cy="24511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174" y="129331"/>
            <a:ext cx="950461" cy="124226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0212" y="1058896"/>
            <a:ext cx="997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B</a:t>
            </a:r>
            <a:r>
              <a:rPr lang="en-GB" sz="8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3100" y="2984500"/>
            <a:ext cx="5981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3600" dirty="0">
                <a:latin typeface="CCW Cursive Writing 1" panose="03050602040000000000" pitchFamily="66" charset="0"/>
              </a:rPr>
              <a:t> </a:t>
            </a:r>
            <a:r>
              <a:rPr lang="en-GB" sz="3600" dirty="0">
                <a:solidFill>
                  <a:srgbClr val="0070C0"/>
                </a:solidFill>
                <a:latin typeface="CCW Cursive Writing 1" panose="03050602040000000000" pitchFamily="66" charset="0"/>
              </a:rPr>
              <a:t>Brackets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21752" y="1058896"/>
            <a:ext cx="498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</a:t>
            </a:r>
            <a:r>
              <a:rPr lang="en-GB" sz="8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20696" y="1058896"/>
            <a:ext cx="997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</a:t>
            </a:r>
            <a:r>
              <a:rPr lang="en-GB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84636" y="1058896"/>
            <a:ext cx="12126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</a:t>
            </a:r>
            <a:r>
              <a:rPr lang="en-GB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59776" y="1058896"/>
            <a:ext cx="997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</a:t>
            </a:r>
            <a:r>
              <a:rPr lang="en-GB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685616" y="1058896"/>
            <a:ext cx="997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</a:t>
            </a:r>
            <a:r>
              <a:rPr lang="en-GB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3100" y="3781074"/>
            <a:ext cx="5981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3600" dirty="0">
                <a:latin typeface="CCW Cursive Writing 1" panose="03050602040000000000" pitchFamily="66" charset="0"/>
              </a:rPr>
              <a:t> </a:t>
            </a:r>
            <a:r>
              <a:rPr lang="en-GB" sz="3600" dirty="0">
                <a:solidFill>
                  <a:srgbClr val="00B050"/>
                </a:solidFill>
                <a:latin typeface="CCW Cursive Writing 1" panose="03050602040000000000" pitchFamily="66" charset="0"/>
              </a:rPr>
              <a:t>Indices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3100" y="4577648"/>
            <a:ext cx="881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3600" dirty="0">
                <a:latin typeface="CCW Cursive Writing 1" panose="03050602040000000000" pitchFamily="66" charset="0"/>
              </a:rPr>
              <a:t> </a:t>
            </a:r>
            <a:r>
              <a:rPr lang="en-GB" sz="36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Divide / Multiply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3100" y="5374222"/>
            <a:ext cx="690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3600" dirty="0">
                <a:latin typeface="CCW Cursive Writing 1" panose="03050602040000000000" pitchFamily="66" charset="0"/>
              </a:rPr>
              <a:t> </a:t>
            </a:r>
            <a:r>
              <a:rPr lang="en-GB" sz="3600" dirty="0">
                <a:solidFill>
                  <a:schemeClr val="accent4">
                    <a:lumMod val="75000"/>
                  </a:schemeClr>
                </a:solidFill>
                <a:latin typeface="CCW Cursive Writing 1" panose="03050602040000000000" pitchFamily="66" charset="0"/>
              </a:rPr>
              <a:t>Add / Subtract</a:t>
            </a:r>
          </a:p>
        </p:txBody>
      </p:sp>
    </p:spTree>
    <p:extLst>
      <p:ext uri="{BB962C8B-B14F-4D97-AF65-F5344CB8AC3E}">
        <p14:creationId xmlns:p14="http://schemas.microsoft.com/office/powerpoint/2010/main" val="288938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F9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F9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F9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F9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3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84" y="0"/>
            <a:ext cx="12194384" cy="5803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5600" y="91231"/>
            <a:ext cx="1340835" cy="17524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02878" y="807007"/>
            <a:ext cx="37707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Brackets</a:t>
            </a:r>
            <a:endParaRPr lang="en-GB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012" y="2202069"/>
            <a:ext cx="11058525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2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2900" y="1649186"/>
            <a:ext cx="5666014" cy="23676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XCCW Joined 1a" panose="03050602040000000000" pitchFamily="66" charset="0"/>
              </a:rPr>
              <a:t>24 + 35 ÷ 5</a:t>
            </a:r>
          </a:p>
        </p:txBody>
      </p:sp>
      <p:sp>
        <p:nvSpPr>
          <p:cNvPr id="6" name="Rectangle 5"/>
          <p:cNvSpPr/>
          <p:nvPr/>
        </p:nvSpPr>
        <p:spPr>
          <a:xfrm>
            <a:off x="6275614" y="1673678"/>
            <a:ext cx="5666014" cy="236764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XCCW Joined 1a" panose="03050602040000000000" pitchFamily="66" charset="0"/>
              </a:rPr>
              <a:t>70 – 24 ÷ 6</a:t>
            </a:r>
          </a:p>
        </p:txBody>
      </p:sp>
      <p:sp>
        <p:nvSpPr>
          <p:cNvPr id="7" name="Rectangle 6"/>
          <p:cNvSpPr/>
          <p:nvPr/>
        </p:nvSpPr>
        <p:spPr>
          <a:xfrm>
            <a:off x="342900" y="4218214"/>
            <a:ext cx="5666014" cy="23676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XCCW Joined 1a" panose="03050602040000000000" pitchFamily="66" charset="0"/>
              </a:rPr>
              <a:t>44 – 5 </a:t>
            </a:r>
            <a:r>
              <a:rPr lang="en-GB" sz="4000" dirty="0">
                <a:solidFill>
                  <a:schemeClr val="tx1"/>
                </a:solidFill>
              </a:rPr>
              <a:t>x</a:t>
            </a:r>
            <a:r>
              <a:rPr lang="en-GB" sz="4000" dirty="0">
                <a:solidFill>
                  <a:schemeClr val="tx1"/>
                </a:solidFill>
                <a:latin typeface="XCCW Joined 1a" panose="03050602040000000000" pitchFamily="66" charset="0"/>
              </a:rPr>
              <a:t> 6</a:t>
            </a:r>
          </a:p>
        </p:txBody>
      </p:sp>
      <p:sp>
        <p:nvSpPr>
          <p:cNvPr id="8" name="Rectangle 7"/>
          <p:cNvSpPr/>
          <p:nvPr/>
        </p:nvSpPr>
        <p:spPr>
          <a:xfrm>
            <a:off x="6275614" y="4218214"/>
            <a:ext cx="5666014" cy="2367643"/>
          </a:xfrm>
          <a:prstGeom prst="rect">
            <a:avLst/>
          </a:prstGeom>
          <a:solidFill>
            <a:srgbClr val="C198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XCCW Joined 1a" panose="03050602040000000000" pitchFamily="66" charset="0"/>
              </a:rPr>
              <a:t>5 + (4 </a:t>
            </a:r>
            <a:r>
              <a:rPr lang="en-GB" sz="4000" dirty="0">
                <a:solidFill>
                  <a:schemeClr val="tx1"/>
                </a:solidFill>
              </a:rPr>
              <a:t>x</a:t>
            </a:r>
            <a:r>
              <a:rPr lang="en-GB" sz="4000" dirty="0">
                <a:solidFill>
                  <a:schemeClr val="tx1"/>
                </a:solidFill>
                <a:latin typeface="XCCW Joined 1a" panose="03050602040000000000" pitchFamily="66" charset="0"/>
              </a:rPr>
              <a:t> 8)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71650" y="244104"/>
            <a:ext cx="8474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70C0"/>
                </a:solidFill>
                <a:latin typeface="XCCW Joined 1a" panose="03050602040000000000" pitchFamily="66" charset="0"/>
              </a:rPr>
              <a:t>BIDMAS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9600" y="91231"/>
            <a:ext cx="1086835" cy="142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16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4384" cy="3505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3411" y="154731"/>
            <a:ext cx="960178" cy="125496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81000" y="1512218"/>
            <a:ext cx="111125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b="1" dirty="0">
                <a:ln>
                  <a:solidFill>
                    <a:srgbClr val="4472C4">
                      <a:lumMod val="75000"/>
                    </a:srgbClr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1a" panose="03050602040000000000" pitchFamily="66" charset="0"/>
                <a:ea typeface="+mj-ea"/>
                <a:cs typeface="+mj-cs"/>
              </a:rPr>
              <a:t>Order of Operations</a:t>
            </a:r>
          </a:p>
          <a:p>
            <a:endParaRPr lang="en-GB" sz="1200" b="1" dirty="0">
              <a:ln>
                <a:solidFill>
                  <a:srgbClr val="4472C4">
                    <a:lumMod val="75000"/>
                  </a:srgb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CW Cursive Writing 1" panose="03050602040000000000" pitchFamily="66" charset="0"/>
              <a:ea typeface="+mj-ea"/>
              <a:cs typeface="+mj-cs"/>
            </a:endParaRPr>
          </a:p>
          <a:p>
            <a:endParaRPr lang="en-GB" sz="2800" b="1" dirty="0">
              <a:ln>
                <a:solidFill>
                  <a:srgbClr val="4472C4">
                    <a:lumMod val="75000"/>
                  </a:srgbClr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CW Cursive Writing 1" panose="03050602040000000000" pitchFamily="66" charset="0"/>
              <a:ea typeface="+mj-ea"/>
              <a:cs typeface="+mj-cs"/>
            </a:endParaRPr>
          </a:p>
          <a:p>
            <a:r>
              <a:rPr lang="en-GB" sz="2800" dirty="0">
                <a:solidFill>
                  <a:srgbClr val="0070C0"/>
                </a:solidFill>
                <a:latin typeface="CCW Cursive Writing 1" panose="03050602040000000000" pitchFamily="66" charset="0"/>
              </a:rPr>
              <a:t>My Maths 		Algebra</a:t>
            </a:r>
          </a:p>
          <a:p>
            <a:endParaRPr lang="en-GB" sz="2800" dirty="0">
              <a:solidFill>
                <a:srgbClr val="0070C0"/>
              </a:solidFill>
              <a:latin typeface="CCW Cursive Writing 1" panose="03050602040000000000" pitchFamily="66" charset="0"/>
            </a:endParaRPr>
          </a:p>
          <a:p>
            <a:r>
              <a:rPr lang="en-GB" sz="2800" dirty="0">
                <a:solidFill>
                  <a:srgbClr val="0070C0"/>
                </a:solidFill>
                <a:latin typeface="CCW Cursive Writing 1" panose="03050602040000000000" pitchFamily="66" charset="0"/>
              </a:rPr>
              <a:t>Expressions &amp; Formulae</a:t>
            </a:r>
          </a:p>
          <a:p>
            <a:endParaRPr lang="en-GB" sz="2800" dirty="0">
              <a:solidFill>
                <a:srgbClr val="0070C0"/>
              </a:solidFill>
              <a:latin typeface="CCW Cursive Writing 1" panose="03050602040000000000" pitchFamily="66" charset="0"/>
            </a:endParaRPr>
          </a:p>
          <a:p>
            <a:r>
              <a:rPr lang="en-GB" sz="2800" dirty="0">
                <a:solidFill>
                  <a:srgbClr val="0070C0"/>
                </a:solidFill>
                <a:latin typeface="CCW Cursive Writing 1" panose="03050602040000000000" pitchFamily="66" charset="0"/>
              </a:rPr>
              <a:t>Order of Operations  	   Lesson</a:t>
            </a:r>
            <a:endParaRPr lang="en-GB" sz="2800" b="1" dirty="0">
              <a:ln>
                <a:solidFill>
                  <a:srgbClr val="4472C4">
                    <a:lumMod val="75000"/>
                  </a:srgbClr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CW Cursive Writing 1" panose="03050602040000000000" pitchFamily="66" charset="0"/>
              <a:ea typeface="+mj-ea"/>
              <a:cs typeface="+mj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0516" y="3000329"/>
            <a:ext cx="1170533" cy="37188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7008" y="3000329"/>
            <a:ext cx="1170533" cy="37188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3425" y="3898949"/>
            <a:ext cx="1170533" cy="37188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7192" y="4705492"/>
            <a:ext cx="117053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766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84" y="0"/>
            <a:ext cx="12194384" cy="30993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5600" y="91231"/>
            <a:ext cx="1340835" cy="17524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5796" y="1007804"/>
            <a:ext cx="8308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Interactive activities</a:t>
            </a:r>
            <a:r>
              <a:rPr lang="en-GB" sz="8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5796" y="2658261"/>
            <a:ext cx="83088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Word problems</a:t>
            </a:r>
            <a:endParaRPr lang="en-GB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96" y="4313634"/>
            <a:ext cx="7052969" cy="155071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8085638" y="5218022"/>
            <a:ext cx="33105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3600" dirty="0">
                <a:solidFill>
                  <a:prstClr val="black"/>
                </a:solidFill>
                <a:latin typeface="XCCW Joined 1a" panose="03050602040000000000" pitchFamily="66" charset="0"/>
              </a:rPr>
              <a:t>77 </a:t>
            </a:r>
            <a:r>
              <a:rPr lang="en-GB" sz="3600" dirty="0">
                <a:solidFill>
                  <a:prstClr val="black"/>
                </a:solidFill>
                <a:latin typeface="CCW Cursive Writing 1" panose="03050602040000000000" pitchFamily="66" charset="0"/>
              </a:rPr>
              <a:t>-</a:t>
            </a:r>
            <a:r>
              <a:rPr lang="en-GB" sz="3600" dirty="0">
                <a:solidFill>
                  <a:prstClr val="black"/>
                </a:solidFill>
                <a:latin typeface="XCCW Joined 1a" panose="03050602040000000000" pitchFamily="66" charset="0"/>
              </a:rPr>
              <a:t> 8 </a:t>
            </a:r>
            <a:r>
              <a:rPr lang="en-GB" sz="3600" dirty="0">
                <a:solidFill>
                  <a:prstClr val="black"/>
                </a:solidFill>
              </a:rPr>
              <a:t>x</a:t>
            </a:r>
            <a:r>
              <a:rPr lang="en-GB" sz="3600" dirty="0">
                <a:solidFill>
                  <a:prstClr val="black"/>
                </a:solidFill>
                <a:latin typeface="XCCW Joined 1a" panose="03050602040000000000" pitchFamily="66" charset="0"/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127909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4384" cy="15855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0778" y="91231"/>
            <a:ext cx="995657" cy="130134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4653" y="533199"/>
            <a:ext cx="8308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Misconceptions</a:t>
            </a:r>
            <a:endParaRPr lang="en-GB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61286" y="3218991"/>
            <a:ext cx="35798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000" dirty="0">
                <a:solidFill>
                  <a:prstClr val="black"/>
                </a:solidFill>
                <a:latin typeface="XCCW Joined 1a" panose="03050602040000000000" pitchFamily="66" charset="0"/>
              </a:rPr>
              <a:t>4 </a:t>
            </a:r>
            <a:r>
              <a:rPr lang="en-GB" sz="4000" dirty="0">
                <a:solidFill>
                  <a:prstClr val="black"/>
                </a:solidFill>
              </a:rPr>
              <a:t>x</a:t>
            </a:r>
            <a:r>
              <a:rPr lang="en-GB" sz="4000" dirty="0">
                <a:solidFill>
                  <a:prstClr val="black"/>
                </a:solidFill>
                <a:latin typeface="XCCW Joined 1a" panose="03050602040000000000" pitchFamily="66" charset="0"/>
              </a:rPr>
              <a:t> 10 ÷ 2</a:t>
            </a:r>
          </a:p>
        </p:txBody>
      </p:sp>
      <p:sp>
        <p:nvSpPr>
          <p:cNvPr id="6" name="Rectangle 5"/>
          <p:cNvSpPr/>
          <p:nvPr/>
        </p:nvSpPr>
        <p:spPr>
          <a:xfrm>
            <a:off x="1461286" y="4742991"/>
            <a:ext cx="33297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000" dirty="0">
                <a:solidFill>
                  <a:prstClr val="black"/>
                </a:solidFill>
                <a:latin typeface="XCCW Joined 1a" panose="03050602040000000000" pitchFamily="66" charset="0"/>
              </a:rPr>
              <a:t>4 </a:t>
            </a:r>
            <a:r>
              <a:rPr lang="en-GB" sz="4000" dirty="0">
                <a:solidFill>
                  <a:prstClr val="black"/>
                </a:solidFill>
              </a:rPr>
              <a:t>x</a:t>
            </a:r>
            <a:r>
              <a:rPr lang="en-GB" sz="4000" dirty="0">
                <a:solidFill>
                  <a:prstClr val="black"/>
                </a:solidFill>
                <a:latin typeface="XCCW Joined 1a" panose="03050602040000000000" pitchFamily="66" charset="0"/>
              </a:rPr>
              <a:t> 9 ÷ 3</a:t>
            </a:r>
          </a:p>
        </p:txBody>
      </p:sp>
      <p:sp>
        <p:nvSpPr>
          <p:cNvPr id="7" name="Rectangle 6"/>
          <p:cNvSpPr/>
          <p:nvPr/>
        </p:nvSpPr>
        <p:spPr>
          <a:xfrm>
            <a:off x="6827835" y="4708774"/>
            <a:ext cx="37513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000" dirty="0">
                <a:solidFill>
                  <a:prstClr val="black"/>
                </a:solidFill>
                <a:latin typeface="XCCW Joined 1a" panose="03050602040000000000" pitchFamily="66" charset="0"/>
              </a:rPr>
              <a:t>26 </a:t>
            </a:r>
            <a:r>
              <a:rPr lang="en-GB" sz="4000" dirty="0">
                <a:solidFill>
                  <a:prstClr val="black"/>
                </a:solidFill>
                <a:latin typeface="CCW Cursive Writing 1" panose="03050602040000000000" pitchFamily="66" charset="0"/>
              </a:rPr>
              <a:t>-</a:t>
            </a:r>
            <a:r>
              <a:rPr lang="en-GB" sz="4000" dirty="0">
                <a:solidFill>
                  <a:prstClr val="black"/>
                </a:solidFill>
                <a:latin typeface="XCCW Joined 1a" panose="03050602040000000000" pitchFamily="66" charset="0"/>
              </a:rPr>
              <a:t> 9 + 5</a:t>
            </a:r>
          </a:p>
        </p:txBody>
      </p:sp>
      <p:sp>
        <p:nvSpPr>
          <p:cNvPr id="9" name="Rectangle 8"/>
          <p:cNvSpPr/>
          <p:nvPr/>
        </p:nvSpPr>
        <p:spPr>
          <a:xfrm>
            <a:off x="6827835" y="3218991"/>
            <a:ext cx="33650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000" dirty="0">
                <a:solidFill>
                  <a:prstClr val="black"/>
                </a:solidFill>
                <a:latin typeface="XCCW Joined 1a" panose="03050602040000000000" pitchFamily="66" charset="0"/>
              </a:rPr>
              <a:t>8 </a:t>
            </a:r>
            <a:r>
              <a:rPr lang="en-GB" sz="4000" dirty="0">
                <a:solidFill>
                  <a:prstClr val="black"/>
                </a:solidFill>
                <a:latin typeface="CCW Cursive Writing 1" panose="03050602040000000000" pitchFamily="66" charset="0"/>
              </a:rPr>
              <a:t>-</a:t>
            </a:r>
            <a:r>
              <a:rPr lang="en-GB" sz="4000" dirty="0">
                <a:solidFill>
                  <a:prstClr val="black"/>
                </a:solidFill>
                <a:latin typeface="XCCW Joined 1a" panose="03050602040000000000" pitchFamily="66" charset="0"/>
              </a:rPr>
              <a:t> 3 + 2</a:t>
            </a:r>
          </a:p>
        </p:txBody>
      </p:sp>
    </p:spTree>
    <p:extLst>
      <p:ext uri="{BB962C8B-B14F-4D97-AF65-F5344CB8AC3E}">
        <p14:creationId xmlns:p14="http://schemas.microsoft.com/office/powerpoint/2010/main" val="24028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84" y="0"/>
            <a:ext cx="12194384" cy="30861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5600" y="91231"/>
            <a:ext cx="1340835" cy="17524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5565" y="643397"/>
            <a:ext cx="8308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Misconceptions</a:t>
            </a:r>
            <a:endParaRPr lang="en-GB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5859" y="3186320"/>
            <a:ext cx="52485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000" dirty="0">
                <a:solidFill>
                  <a:prstClr val="black"/>
                </a:solidFill>
                <a:latin typeface="XCCW Joined 1a" panose="03050602040000000000" pitchFamily="66" charset="0"/>
              </a:rPr>
              <a:t>15 </a:t>
            </a:r>
            <a:r>
              <a:rPr lang="en-GB" sz="4000" dirty="0">
                <a:solidFill>
                  <a:prstClr val="black"/>
                </a:solidFill>
                <a:latin typeface="CCW Cursive Writing 1" panose="03050602040000000000" pitchFamily="66" charset="0"/>
              </a:rPr>
              <a:t>-</a:t>
            </a:r>
            <a:r>
              <a:rPr lang="en-GB" sz="4000" dirty="0">
                <a:solidFill>
                  <a:prstClr val="black"/>
                </a:solidFill>
                <a:latin typeface="XCCW Joined 1a" panose="03050602040000000000" pitchFamily="66" charset="0"/>
              </a:rPr>
              <a:t> 12 ÷ 4 + 2</a:t>
            </a:r>
          </a:p>
        </p:txBody>
      </p:sp>
      <p:sp>
        <p:nvSpPr>
          <p:cNvPr id="6" name="Rectangle 5"/>
          <p:cNvSpPr/>
          <p:nvPr/>
        </p:nvSpPr>
        <p:spPr>
          <a:xfrm>
            <a:off x="1409866" y="4736180"/>
            <a:ext cx="47179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000" dirty="0">
                <a:solidFill>
                  <a:prstClr val="black"/>
                </a:solidFill>
                <a:latin typeface="XCCW Joined 1a" panose="03050602040000000000" pitchFamily="66" charset="0"/>
              </a:rPr>
              <a:t>2 </a:t>
            </a:r>
            <a:r>
              <a:rPr lang="en-GB" sz="4000" dirty="0">
                <a:solidFill>
                  <a:prstClr val="black"/>
                </a:solidFill>
              </a:rPr>
              <a:t>x</a:t>
            </a:r>
            <a:r>
              <a:rPr lang="en-GB" sz="4000" dirty="0">
                <a:solidFill>
                  <a:prstClr val="black"/>
                </a:solidFill>
                <a:latin typeface="XCCW Joined 1a" panose="03050602040000000000" pitchFamily="66" charset="0"/>
              </a:rPr>
              <a:t> 9 + 6 ÷ 3</a:t>
            </a:r>
          </a:p>
        </p:txBody>
      </p:sp>
    </p:spTree>
    <p:extLst>
      <p:ext uri="{BB962C8B-B14F-4D97-AF65-F5344CB8AC3E}">
        <p14:creationId xmlns:p14="http://schemas.microsoft.com/office/powerpoint/2010/main" val="315902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84" y="0"/>
            <a:ext cx="12194384" cy="5803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5600" y="91231"/>
            <a:ext cx="1340835" cy="17524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02878" y="807007"/>
            <a:ext cx="37707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Indices</a:t>
            </a:r>
            <a:endParaRPr lang="en-GB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2878" y="2460400"/>
            <a:ext cx="44741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srgbClr val="0070C0"/>
                </a:solidFill>
                <a:latin typeface="XCCW Joined 1a" panose="03050602040000000000" pitchFamily="66" charset="0"/>
              </a:rPr>
              <a:t>What is 5²?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878" y="3425567"/>
            <a:ext cx="7380622" cy="318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1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2900" y="1649186"/>
            <a:ext cx="5666014" cy="23676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XCCW Joined 1b" panose="03050602040000000000" pitchFamily="66" charset="0"/>
              </a:rPr>
              <a:t>5 ² </a:t>
            </a:r>
          </a:p>
        </p:txBody>
      </p:sp>
      <p:sp>
        <p:nvSpPr>
          <p:cNvPr id="6" name="Rectangle 5"/>
          <p:cNvSpPr/>
          <p:nvPr/>
        </p:nvSpPr>
        <p:spPr>
          <a:xfrm>
            <a:off x="6275614" y="1673678"/>
            <a:ext cx="5666014" cy="236764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XCCW Joined 1b" panose="03050602040000000000" pitchFamily="66" charset="0"/>
              </a:rPr>
              <a:t>6² + 10</a:t>
            </a:r>
          </a:p>
        </p:txBody>
      </p:sp>
      <p:sp>
        <p:nvSpPr>
          <p:cNvPr id="7" name="Rectangle 6"/>
          <p:cNvSpPr/>
          <p:nvPr/>
        </p:nvSpPr>
        <p:spPr>
          <a:xfrm>
            <a:off x="342900" y="4218214"/>
            <a:ext cx="5666014" cy="23676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XCCW Joined 1b" panose="03050602040000000000" pitchFamily="66" charset="0"/>
              </a:rPr>
              <a:t>3³</a:t>
            </a:r>
          </a:p>
        </p:txBody>
      </p:sp>
      <p:sp>
        <p:nvSpPr>
          <p:cNvPr id="8" name="Rectangle 7"/>
          <p:cNvSpPr/>
          <p:nvPr/>
        </p:nvSpPr>
        <p:spPr>
          <a:xfrm>
            <a:off x="6275614" y="4218214"/>
            <a:ext cx="5666014" cy="2367643"/>
          </a:xfrm>
          <a:prstGeom prst="rect">
            <a:avLst/>
          </a:prstGeom>
          <a:solidFill>
            <a:srgbClr val="C198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XCCW Joined 1b" panose="03050602040000000000" pitchFamily="66" charset="0"/>
              </a:rPr>
              <a:t>7² - 2³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71650" y="244104"/>
            <a:ext cx="8474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70C0"/>
                </a:solidFill>
                <a:latin typeface="XCCW Joined 1a" panose="03050602040000000000" pitchFamily="66" charset="0"/>
              </a:rPr>
              <a:t>Indices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6737" y="76294"/>
            <a:ext cx="1164891" cy="142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664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107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Candara</vt:lpstr>
      <vt:lpstr>CCW Cursive Writing 1</vt:lpstr>
      <vt:lpstr>Wingdings</vt:lpstr>
      <vt:lpstr>XCCW Joined 1a</vt:lpstr>
      <vt:lpstr>XCCW Joined 1b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Walkwood CoE Midlde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Pritchard</dc:creator>
  <cp:lastModifiedBy>Simon West</cp:lastModifiedBy>
  <cp:revision>29</cp:revision>
  <dcterms:created xsi:type="dcterms:W3CDTF">2017-03-14T12:10:18Z</dcterms:created>
  <dcterms:modified xsi:type="dcterms:W3CDTF">2019-11-25T14:17:53Z</dcterms:modified>
</cp:coreProperties>
</file>